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Ubuntu"/>
      <p:regular r:id="rId21"/>
      <p:bold r:id="rId22"/>
      <p:italic r:id="rId23"/>
      <p:boldItalic r:id="rId24"/>
    </p:embeddedFont>
    <p:embeddedFont>
      <p:font typeface="Proxima Nova"/>
      <p:regular r:id="rId25"/>
      <p:bold r:id="rId26"/>
      <p:italic r:id="rId27"/>
      <p:boldItalic r:id="rId28"/>
    </p:embeddedFont>
    <p:embeddedFont>
      <p:font typeface="Proxima Nova Extrabold"/>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C4982B-0DEE-4444-BB90-A5FE6B16541A}">
  <a:tblStyle styleId="{2BC4982B-0DEE-4444-BB90-A5FE6B16541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Ubuntu-bold.fntdata"/><Relationship Id="rId21" Type="http://schemas.openxmlformats.org/officeDocument/2006/relationships/font" Target="fonts/Ubuntu-regular.fntdata"/><Relationship Id="rId24" Type="http://schemas.openxmlformats.org/officeDocument/2006/relationships/font" Target="fonts/Ubuntu-boldItalic.fntdata"/><Relationship Id="rId23" Type="http://schemas.openxmlformats.org/officeDocument/2006/relationships/font" Target="fonts/Ubuntu-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roximaNovaExtrabold-bold.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5ab782cd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5ab782cd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5ab782cde_1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5ab782cde_1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5ab782c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5ab782c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d5ab782cd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d5ab782cd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5c43e07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5c43e07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5ab782c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d5ab782c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5ab782cd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5ab782cd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5ab782cde_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5ab782cde_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5ab782cde_8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5ab782cde_8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5ab782cd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5ab782cd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5ab782cde_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5ab782cde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5ab782cd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5ab782cd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5c43e07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5c43e07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Chart">
  <p:cSld name="CUSTOM">
    <p:spTree>
      <p:nvGrpSpPr>
        <p:cNvPr id="58" name="Shape 58"/>
        <p:cNvGrpSpPr/>
        <p:nvPr/>
      </p:nvGrpSpPr>
      <p:grpSpPr>
        <a:xfrm>
          <a:off x="0" y="0"/>
          <a:ext cx="0" cy="0"/>
          <a:chOff x="0" y="0"/>
          <a:chExt cx="0" cy="0"/>
        </a:xfrm>
      </p:grpSpPr>
      <p:graphicFrame>
        <p:nvGraphicFramePr>
          <p:cNvPr id="59" name="Google Shape;59;p15"/>
          <p:cNvGraphicFramePr/>
          <p:nvPr/>
        </p:nvGraphicFramePr>
        <p:xfrm>
          <a:off x="410025" y="1193600"/>
          <a:ext cx="3000000" cy="3000000"/>
        </p:xfrm>
        <a:graphic>
          <a:graphicData uri="http://schemas.openxmlformats.org/drawingml/2006/table">
            <a:tbl>
              <a:tblPr>
                <a:noFill/>
                <a:tableStyleId>{2BC4982B-0DEE-4444-BB90-A5FE6B16541A}</a:tableStyleId>
              </a:tblPr>
              <a:tblGrid>
                <a:gridCol w="2774650"/>
                <a:gridCol w="2774650"/>
                <a:gridCol w="2774650"/>
              </a:tblGrid>
              <a:tr h="3255950">
                <a:tc>
                  <a:txBody>
                    <a:bodyPr/>
                    <a:lstStyle/>
                    <a:p>
                      <a:pPr indent="0" lvl="0" marL="0" rtl="0" algn="l">
                        <a:spcBef>
                          <a:spcPts val="0"/>
                        </a:spcBef>
                        <a:spcAft>
                          <a:spcPts val="0"/>
                        </a:spcAft>
                        <a:buNone/>
                      </a:pPr>
                      <a:r>
                        <a:t/>
                      </a:r>
                      <a:endParaRPr>
                        <a:solidFill>
                          <a:srgbClr val="F1C414"/>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
        <p:nvSpPr>
          <p:cNvPr id="60" name="Google Shape;60;p15"/>
          <p:cNvSpPr txBox="1"/>
          <p:nvPr>
            <p:ph idx="1" type="body"/>
          </p:nvPr>
        </p:nvSpPr>
        <p:spPr>
          <a:xfrm>
            <a:off x="455425" y="1643075"/>
            <a:ext cx="2687700" cy="272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1" name="Google Shape;61;p15"/>
          <p:cNvSpPr txBox="1"/>
          <p:nvPr>
            <p:ph idx="2" type="body"/>
          </p:nvPr>
        </p:nvSpPr>
        <p:spPr>
          <a:xfrm>
            <a:off x="3228150" y="1662277"/>
            <a:ext cx="2687700" cy="272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 name="Google Shape;62;p15"/>
          <p:cNvSpPr txBox="1"/>
          <p:nvPr>
            <p:ph idx="3" type="body"/>
          </p:nvPr>
        </p:nvSpPr>
        <p:spPr>
          <a:xfrm>
            <a:off x="6000875" y="1662277"/>
            <a:ext cx="2687700" cy="272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3" name="Google Shape;63;p15"/>
          <p:cNvSpPr txBox="1"/>
          <p:nvPr>
            <p:ph type="title"/>
          </p:nvPr>
        </p:nvSpPr>
        <p:spPr>
          <a:xfrm>
            <a:off x="1169925" y="312550"/>
            <a:ext cx="2759100" cy="3483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atin typeface="Proxima Nova"/>
                <a:ea typeface="Proxima Nova"/>
                <a:cs typeface="Proxima Nova"/>
                <a:sym typeface="Proxima Nova"/>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p:txBody>
      </p:sp>
      <p:sp>
        <p:nvSpPr>
          <p:cNvPr id="64" name="Google Shape;64;p15"/>
          <p:cNvSpPr txBox="1"/>
          <p:nvPr/>
        </p:nvSpPr>
        <p:spPr>
          <a:xfrm>
            <a:off x="410025" y="312550"/>
            <a:ext cx="7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Name:</a:t>
            </a:r>
            <a:endParaRPr sz="1600">
              <a:solidFill>
                <a:srgbClr val="F1C414"/>
              </a:solidFill>
              <a:latin typeface="Proxima Nova"/>
              <a:ea typeface="Proxima Nova"/>
              <a:cs typeface="Proxima Nova"/>
              <a:sym typeface="Proxima Nova"/>
            </a:endParaRPr>
          </a:p>
        </p:txBody>
      </p:sp>
      <p:sp>
        <p:nvSpPr>
          <p:cNvPr id="65" name="Google Shape;65;p15"/>
          <p:cNvSpPr txBox="1"/>
          <p:nvPr/>
        </p:nvSpPr>
        <p:spPr>
          <a:xfrm>
            <a:off x="3929025" y="312550"/>
            <a:ext cx="9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Position:</a:t>
            </a:r>
            <a:endParaRPr sz="1600">
              <a:solidFill>
                <a:srgbClr val="F1C414"/>
              </a:solidFill>
              <a:latin typeface="Proxima Nova"/>
              <a:ea typeface="Proxima Nova"/>
              <a:cs typeface="Proxima Nova"/>
              <a:sym typeface="Proxima Nova"/>
            </a:endParaRPr>
          </a:p>
        </p:txBody>
      </p:sp>
      <p:sp>
        <p:nvSpPr>
          <p:cNvPr id="66" name="Google Shape;66;p15"/>
          <p:cNvSpPr txBox="1"/>
          <p:nvPr>
            <p:ph idx="4" type="title"/>
          </p:nvPr>
        </p:nvSpPr>
        <p:spPr>
          <a:xfrm>
            <a:off x="4902525" y="312550"/>
            <a:ext cx="2759100" cy="3483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atin typeface="Proxima Nova"/>
                <a:ea typeface="Proxima Nova"/>
                <a:cs typeface="Proxima Nova"/>
                <a:sym typeface="Proxima Nova"/>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p:txBody>
      </p:sp>
      <p:sp>
        <p:nvSpPr>
          <p:cNvPr id="67" name="Google Shape;67;p15"/>
          <p:cNvSpPr txBox="1"/>
          <p:nvPr/>
        </p:nvSpPr>
        <p:spPr>
          <a:xfrm>
            <a:off x="4375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Working On</a:t>
            </a:r>
            <a:endParaRPr b="1">
              <a:solidFill>
                <a:srgbClr val="F1C414"/>
              </a:solidFill>
              <a:latin typeface="Proxima Nova"/>
              <a:ea typeface="Proxima Nova"/>
              <a:cs typeface="Proxima Nova"/>
              <a:sym typeface="Proxima Nova"/>
            </a:endParaRPr>
          </a:p>
        </p:txBody>
      </p:sp>
      <p:sp>
        <p:nvSpPr>
          <p:cNvPr id="68" name="Google Shape;68;p15"/>
          <p:cNvSpPr txBox="1"/>
          <p:nvPr/>
        </p:nvSpPr>
        <p:spPr>
          <a:xfrm>
            <a:off x="32281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Ideas</a:t>
            </a:r>
            <a:endParaRPr b="1">
              <a:solidFill>
                <a:srgbClr val="F1C414"/>
              </a:solidFill>
              <a:latin typeface="Proxima Nova"/>
              <a:ea typeface="Proxima Nova"/>
              <a:cs typeface="Proxima Nova"/>
              <a:sym typeface="Proxima Nova"/>
            </a:endParaRPr>
          </a:p>
        </p:txBody>
      </p:sp>
      <p:sp>
        <p:nvSpPr>
          <p:cNvPr id="69" name="Google Shape;69;p15"/>
          <p:cNvSpPr txBox="1"/>
          <p:nvPr/>
        </p:nvSpPr>
        <p:spPr>
          <a:xfrm>
            <a:off x="6000875"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Action Items</a:t>
            </a:r>
            <a:endParaRPr b="1">
              <a:solidFill>
                <a:srgbClr val="F1C414"/>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3B248"/>
              </a:buClr>
              <a:buSzPts val="2800"/>
              <a:buNone/>
              <a:defRPr>
                <a:solidFill>
                  <a:srgbClr val="13B24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9"/>
          <p:cNvSpPr/>
          <p:nvPr>
            <p:ph idx="2" type="pic"/>
          </p:nvPr>
        </p:nvSpPr>
        <p:spPr>
          <a:xfrm>
            <a:off x="1471500" y="1209975"/>
            <a:ext cx="6201000" cy="3210300"/>
          </a:xfrm>
          <a:prstGeom prst="rect">
            <a:avLst/>
          </a:prstGeom>
          <a:noFill/>
          <a:ln cap="flat" cmpd="sng" w="38100">
            <a:solidFill>
              <a:srgbClr val="F1C414"/>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 name="Google Shape;88;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6" name="Google Shape;96;p2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 name="Google Shape;97;p2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4" name="Google Shape;104;p2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2"/>
              </a:buClr>
              <a:buSzPts val="2800"/>
              <a:buFont typeface="Ubuntu"/>
              <a:buNone/>
              <a:defRPr sz="2800">
                <a:solidFill>
                  <a:schemeClr val="lt2"/>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Ubuntu"/>
              <a:buChar char="●"/>
              <a:defRPr sz="1800">
                <a:solidFill>
                  <a:schemeClr val="lt1"/>
                </a:solidFill>
                <a:latin typeface="Ubuntu"/>
                <a:ea typeface="Ubuntu"/>
                <a:cs typeface="Ubuntu"/>
                <a:sym typeface="Ubuntu"/>
              </a:defRPr>
            </a:lvl1pPr>
            <a:lvl2pPr indent="-317500" lvl="1" marL="914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2pPr>
            <a:lvl3pPr indent="-317500" lvl="2" marL="1371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3pPr>
            <a:lvl4pPr indent="-317500" lvl="3" marL="1828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4pPr>
            <a:lvl5pPr indent="-317500" lvl="4" marL="22860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5pPr>
            <a:lvl6pPr indent="-317500" lvl="5" marL="27432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6pPr>
            <a:lvl7pPr indent="-317500" lvl="6" marL="3200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7pPr>
            <a:lvl8pPr indent="-317500" lvl="7" marL="3657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8pPr>
            <a:lvl9pPr indent="-317500" lvl="8" marL="4114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Ubuntu"/>
                <a:ea typeface="Ubuntu"/>
                <a:cs typeface="Ubuntu"/>
                <a:sym typeface="Ubuntu"/>
              </a:defRPr>
            </a:lvl1pPr>
            <a:lvl2pPr lvl="1" algn="r">
              <a:buNone/>
              <a:defRPr sz="1000">
                <a:solidFill>
                  <a:schemeClr val="lt2"/>
                </a:solidFill>
                <a:latin typeface="Ubuntu"/>
                <a:ea typeface="Ubuntu"/>
                <a:cs typeface="Ubuntu"/>
                <a:sym typeface="Ubuntu"/>
              </a:defRPr>
            </a:lvl2pPr>
            <a:lvl3pPr lvl="2" algn="r">
              <a:buNone/>
              <a:defRPr sz="1000">
                <a:solidFill>
                  <a:schemeClr val="lt2"/>
                </a:solidFill>
                <a:latin typeface="Ubuntu"/>
                <a:ea typeface="Ubuntu"/>
                <a:cs typeface="Ubuntu"/>
                <a:sym typeface="Ubuntu"/>
              </a:defRPr>
            </a:lvl3pPr>
            <a:lvl4pPr lvl="3" algn="r">
              <a:buNone/>
              <a:defRPr sz="1000">
                <a:solidFill>
                  <a:schemeClr val="lt2"/>
                </a:solidFill>
                <a:latin typeface="Ubuntu"/>
                <a:ea typeface="Ubuntu"/>
                <a:cs typeface="Ubuntu"/>
                <a:sym typeface="Ubuntu"/>
              </a:defRPr>
            </a:lvl4pPr>
            <a:lvl5pPr lvl="4" algn="r">
              <a:buNone/>
              <a:defRPr sz="1000">
                <a:solidFill>
                  <a:schemeClr val="lt2"/>
                </a:solidFill>
                <a:latin typeface="Ubuntu"/>
                <a:ea typeface="Ubuntu"/>
                <a:cs typeface="Ubuntu"/>
                <a:sym typeface="Ubuntu"/>
              </a:defRPr>
            </a:lvl5pPr>
            <a:lvl6pPr lvl="5" algn="r">
              <a:buNone/>
              <a:defRPr sz="1000">
                <a:solidFill>
                  <a:schemeClr val="lt2"/>
                </a:solidFill>
                <a:latin typeface="Ubuntu"/>
                <a:ea typeface="Ubuntu"/>
                <a:cs typeface="Ubuntu"/>
                <a:sym typeface="Ubuntu"/>
              </a:defRPr>
            </a:lvl6pPr>
            <a:lvl7pPr lvl="6" algn="r">
              <a:buNone/>
              <a:defRPr sz="1000">
                <a:solidFill>
                  <a:schemeClr val="lt2"/>
                </a:solidFill>
                <a:latin typeface="Ubuntu"/>
                <a:ea typeface="Ubuntu"/>
                <a:cs typeface="Ubuntu"/>
                <a:sym typeface="Ubuntu"/>
              </a:defRPr>
            </a:lvl7pPr>
            <a:lvl8pPr lvl="7" algn="r">
              <a:buNone/>
              <a:defRPr sz="1000">
                <a:solidFill>
                  <a:schemeClr val="lt2"/>
                </a:solidFill>
                <a:latin typeface="Ubuntu"/>
                <a:ea typeface="Ubuntu"/>
                <a:cs typeface="Ubuntu"/>
                <a:sym typeface="Ubuntu"/>
              </a:defRPr>
            </a:lvl8pPr>
            <a:lvl9pPr lvl="8" algn="r">
              <a:buNone/>
              <a:defRPr sz="1000">
                <a:solidFill>
                  <a:schemeClr val="lt2"/>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www.tinkercad.com/join"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autodesk.com/education/edu-software/overview?sorting=featured&amp;filters=individual#" TargetMode="External"/><Relationship Id="rId4" Type="http://schemas.openxmlformats.org/officeDocument/2006/relationships/image" Target="../media/image8.gif"/><Relationship Id="rId5" Type="http://schemas.openxmlformats.org/officeDocument/2006/relationships/image" Target="../media/image6.gif"/><Relationship Id="rId6" Type="http://schemas.openxmlformats.org/officeDocument/2006/relationships/image" Target="../media/image9.gif"/><Relationship Id="rId7"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IEEE Project Competition</a:t>
            </a:r>
            <a:endParaRPr/>
          </a:p>
        </p:txBody>
      </p:sp>
      <p:sp>
        <p:nvSpPr>
          <p:cNvPr id="113" name="Google Shape;113;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8: Intro to Sensors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I2C</a:t>
            </a:r>
            <a:endParaRPr/>
          </a:p>
        </p:txBody>
      </p:sp>
      <p:sp>
        <p:nvSpPr>
          <p:cNvPr id="176" name="Google Shape;176;p35"/>
          <p:cNvSpPr txBox="1"/>
          <p:nvPr/>
        </p:nvSpPr>
        <p:spPr>
          <a:xfrm>
            <a:off x="311700" y="1017725"/>
            <a:ext cx="85206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lt1"/>
                </a:solidFill>
                <a:latin typeface="Ubuntu"/>
                <a:ea typeface="Ubuntu"/>
                <a:cs typeface="Ubuntu"/>
                <a:sym typeface="Ubuntu"/>
              </a:rPr>
              <a:t>I2C (Inter-Integrated Circuit) is like a simple communication system for electronics. It uses only two wires:</a:t>
            </a:r>
            <a:endParaRPr sz="1900">
              <a:solidFill>
                <a:schemeClr val="lt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900">
              <a:solidFill>
                <a:schemeClr val="lt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900">
                <a:solidFill>
                  <a:schemeClr val="lt1"/>
                </a:solidFill>
                <a:latin typeface="Ubuntu"/>
                <a:ea typeface="Ubuntu"/>
                <a:cs typeface="Ubuntu"/>
                <a:sym typeface="Ubuntu"/>
              </a:rPr>
              <a:t>1. SDA (Data Line): Carries the actual data between devices.</a:t>
            </a:r>
            <a:endParaRPr sz="1900">
              <a:solidFill>
                <a:schemeClr val="lt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900">
                <a:solidFill>
                  <a:schemeClr val="lt1"/>
                </a:solidFill>
                <a:latin typeface="Ubuntu"/>
                <a:ea typeface="Ubuntu"/>
                <a:cs typeface="Ubuntu"/>
                <a:sym typeface="Ubuntu"/>
              </a:rPr>
              <a:t>2. SCL (Clock Line): Keeps everything synchronized.</a:t>
            </a:r>
            <a:endParaRPr sz="1900">
              <a:solidFill>
                <a:schemeClr val="lt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900">
              <a:solidFill>
                <a:schemeClr val="lt1"/>
              </a:solidFill>
              <a:latin typeface="Ubuntu"/>
              <a:ea typeface="Ubuntu"/>
              <a:cs typeface="Ubuntu"/>
              <a:sym typeface="Ubuntu"/>
            </a:endParaRPr>
          </a:p>
          <a:p>
            <a:pPr indent="0" lvl="0" marL="0" rtl="0" algn="l">
              <a:spcBef>
                <a:spcPts val="0"/>
              </a:spcBef>
              <a:spcAft>
                <a:spcPts val="0"/>
              </a:spcAft>
              <a:buNone/>
            </a:pPr>
            <a:r>
              <a:rPr lang="en" sz="1900">
                <a:solidFill>
                  <a:schemeClr val="lt1"/>
                </a:solidFill>
                <a:latin typeface="Ubuntu"/>
                <a:ea typeface="Ubuntu"/>
                <a:cs typeface="Ubuntu"/>
                <a:sym typeface="Ubuntu"/>
              </a:rPr>
              <a:t>There’s always one "master" device that controls the communication and one or more "slave" devices that respond. Each device has a unique address, so the master knows who it’s talking to. It’s efficient because multiple devices can share the same two wires, making it great for connecting sensors, displays, and other components.</a:t>
            </a:r>
            <a:endParaRPr sz="1900">
              <a:solidFill>
                <a:schemeClr val="lt1"/>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173950" y="170350"/>
            <a:ext cx="867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Timeline and Important Dates</a:t>
            </a:r>
            <a:endParaRPr>
              <a:solidFill>
                <a:srgbClr val="13B248"/>
              </a:solidFill>
            </a:endParaRPr>
          </a:p>
          <a:p>
            <a:pPr indent="0" lvl="0" marL="0" rtl="0" algn="l">
              <a:spcBef>
                <a:spcPts val="0"/>
              </a:spcBef>
              <a:spcAft>
                <a:spcPts val="0"/>
              </a:spcAft>
              <a:buNone/>
            </a:pPr>
            <a:r>
              <a:t/>
            </a:r>
            <a:endParaRPr>
              <a:solidFill>
                <a:schemeClr val="accent1"/>
              </a:solidFill>
            </a:endParaRPr>
          </a:p>
          <a:p>
            <a:pPr indent="0" lvl="0" marL="0" rtl="0" algn="l">
              <a:spcBef>
                <a:spcPts val="0"/>
              </a:spcBef>
              <a:spcAft>
                <a:spcPts val="0"/>
              </a:spcAft>
              <a:buNone/>
            </a:pPr>
            <a:r>
              <a:rPr lang="en" sz="2466">
                <a:solidFill>
                  <a:schemeClr val="lt1"/>
                </a:solidFill>
              </a:rPr>
              <a:t>Weekly Meetings - Estimated Timeline </a:t>
            </a:r>
            <a:endParaRPr sz="2466">
              <a:solidFill>
                <a:schemeClr val="lt1"/>
              </a:solidFill>
            </a:endParaRPr>
          </a:p>
        </p:txBody>
      </p:sp>
      <p:graphicFrame>
        <p:nvGraphicFramePr>
          <p:cNvPr id="182" name="Google Shape;182;p36"/>
          <p:cNvGraphicFramePr/>
          <p:nvPr/>
        </p:nvGraphicFramePr>
        <p:xfrm>
          <a:off x="119000" y="1534650"/>
          <a:ext cx="3000000" cy="3000000"/>
        </p:xfrm>
        <a:graphic>
          <a:graphicData uri="http://schemas.openxmlformats.org/drawingml/2006/table">
            <a:tbl>
              <a:tblPr>
                <a:noFill/>
                <a:tableStyleId>{2BC4982B-0DEE-4444-BB90-A5FE6B16541A}</a:tableStyleId>
              </a:tblPr>
              <a:tblGrid>
                <a:gridCol w="891675"/>
                <a:gridCol w="891675"/>
                <a:gridCol w="891675"/>
                <a:gridCol w="891675"/>
                <a:gridCol w="891675"/>
                <a:gridCol w="961150"/>
                <a:gridCol w="822225"/>
                <a:gridCol w="891675"/>
                <a:gridCol w="891675"/>
                <a:gridCol w="891675"/>
              </a:tblGrid>
              <a:tr h="1126750">
                <a:tc>
                  <a:txBody>
                    <a:bodyPr/>
                    <a:lstStyle/>
                    <a:p>
                      <a:pPr indent="0" lvl="0" marL="0" rtl="0" algn="ctr">
                        <a:spcBef>
                          <a:spcPts val="0"/>
                        </a:spcBef>
                        <a:spcAft>
                          <a:spcPts val="0"/>
                        </a:spcAft>
                        <a:buNone/>
                      </a:pPr>
                      <a:r>
                        <a:rPr b="1" lang="en" strike="sngStrike">
                          <a:solidFill>
                            <a:schemeClr val="lt1"/>
                          </a:solidFill>
                        </a:rPr>
                        <a:t>Week 1</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2</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3</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4</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5</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6</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7</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8</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strike="sngStrike">
                          <a:solidFill>
                            <a:schemeClr val="lt1"/>
                          </a:solidFill>
                        </a:rPr>
                        <a:t>Week 9</a:t>
                      </a:r>
                      <a:endParaRPr b="1" strike="sngStrike">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Week 10 </a:t>
                      </a:r>
                      <a:endParaRPr b="1">
                        <a:solidFill>
                          <a:schemeClr val="lt1"/>
                        </a:solidFill>
                      </a:endParaRPr>
                    </a:p>
                  </a:txBody>
                  <a:tcPr marT="91425" marB="91425" marR="91425" marL="91425"/>
                </a:tc>
              </a:tr>
              <a:tr h="1920275">
                <a:tc>
                  <a:txBody>
                    <a:bodyPr/>
                    <a:lstStyle/>
                    <a:p>
                      <a:pPr indent="0" lvl="0" marL="0" rtl="0" algn="ctr">
                        <a:spcBef>
                          <a:spcPts val="0"/>
                        </a:spcBef>
                        <a:spcAft>
                          <a:spcPts val="0"/>
                        </a:spcAft>
                        <a:buNone/>
                      </a:pPr>
                      <a:r>
                        <a:rPr lang="en" strike="sngStrike">
                          <a:solidFill>
                            <a:schemeClr val="lt1"/>
                          </a:solidFill>
                        </a:rPr>
                        <a:t>Introduction</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Microcontrollers - Erik</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Fusion 360/Solidworks - Matias</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KiCAD -Tino</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General Project Management Skills/ Github/ BOM’s</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Technical Assistance Focused</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Git and GitHub Workshop</a:t>
                      </a:r>
                      <a:endParaRPr strike="sngStrike">
                        <a:solidFill>
                          <a:schemeClr val="lt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trike="sngStrike">
                          <a:solidFill>
                            <a:schemeClr val="lt1"/>
                          </a:solidFill>
                        </a:rPr>
                        <a:t>Technical Assistance Focused (Veterans Day)</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strike="sngStrike">
                          <a:solidFill>
                            <a:schemeClr val="lt1"/>
                          </a:solidFill>
                        </a:rPr>
                        <a:t>Intro to Sensors</a:t>
                      </a:r>
                      <a:endParaRPr strike="sngStrike">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Winter Break (BOMs due 30th Nov)</a:t>
                      </a:r>
                      <a:endParaRPr>
                        <a:solidFill>
                          <a:schemeClr val="lt1"/>
                        </a:solidFil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ctrTitle"/>
          </p:nvPr>
        </p:nvSpPr>
        <p:spPr>
          <a:xfrm>
            <a:off x="311708" y="10857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173950" y="170350"/>
            <a:ext cx="867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a:t>
            </a:r>
            <a:endParaRPr sz="2466">
              <a:solidFill>
                <a:schemeClr val="lt1"/>
              </a:solidFill>
            </a:endParaRPr>
          </a:p>
        </p:txBody>
      </p:sp>
      <p:sp>
        <p:nvSpPr>
          <p:cNvPr id="193" name="Google Shape;193;p38"/>
          <p:cNvSpPr txBox="1"/>
          <p:nvPr/>
        </p:nvSpPr>
        <p:spPr>
          <a:xfrm>
            <a:off x="402800" y="990400"/>
            <a:ext cx="7804800" cy="336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NOV 30th!</a:t>
            </a:r>
            <a:endParaRPr sz="1800">
              <a:solidFill>
                <a:schemeClr val="lt1"/>
              </a:solidFill>
              <a:latin typeface="Ubuntu"/>
              <a:ea typeface="Ubuntu"/>
              <a:cs typeface="Ubuntu"/>
              <a:sym typeface="Ubuntu"/>
            </a:endParaRPr>
          </a:p>
          <a:p>
            <a:pPr indent="-342900" lvl="0" marL="457200" rtl="0" algn="l">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Virtual </a:t>
            </a:r>
            <a:r>
              <a:rPr lang="en" sz="1800">
                <a:solidFill>
                  <a:schemeClr val="lt1"/>
                </a:solidFill>
                <a:latin typeface="Ubuntu"/>
                <a:ea typeface="Ubuntu"/>
                <a:cs typeface="Ubuntu"/>
                <a:sym typeface="Ubuntu"/>
              </a:rPr>
              <a:t>assistance</a:t>
            </a:r>
            <a:r>
              <a:rPr lang="en" sz="1800">
                <a:solidFill>
                  <a:schemeClr val="lt1"/>
                </a:solidFill>
                <a:latin typeface="Ubuntu"/>
                <a:ea typeface="Ubuntu"/>
                <a:cs typeface="Ubuntu"/>
                <a:sym typeface="Ubuntu"/>
              </a:rPr>
              <a:t> 7-8PM Monday discord!</a:t>
            </a:r>
            <a:endParaRPr sz="1800">
              <a:solidFill>
                <a:schemeClr val="lt1"/>
              </a:solidFill>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173950" y="170350"/>
            <a:ext cx="867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Updates</a:t>
            </a:r>
            <a:endParaRPr sz="2466">
              <a:solidFill>
                <a:schemeClr val="lt1"/>
              </a:solidFill>
            </a:endParaRPr>
          </a:p>
        </p:txBody>
      </p:sp>
      <p:sp>
        <p:nvSpPr>
          <p:cNvPr id="119" name="Google Shape;119;p27"/>
          <p:cNvSpPr txBox="1"/>
          <p:nvPr/>
        </p:nvSpPr>
        <p:spPr>
          <a:xfrm>
            <a:off x="402800" y="990400"/>
            <a:ext cx="7804800" cy="336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BOM’s due Nov 30th!!! Get to it!</a:t>
            </a:r>
            <a:endParaRPr sz="1800">
              <a:solidFill>
                <a:schemeClr val="lt1"/>
              </a:solidFill>
              <a:latin typeface="Ubuntu"/>
              <a:ea typeface="Ubuntu"/>
              <a:cs typeface="Ubuntu"/>
              <a:sym typeface="Ubuntu"/>
            </a:endParaRPr>
          </a:p>
          <a:p>
            <a:pPr indent="-342900" lvl="0" marL="457200" rtl="0" algn="l">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Intro to sensors workshop. What is tinkercad -&gt; Downloading -&gt; I2C -&gt; LED Button -&gt; Servo </a:t>
            </a:r>
            <a:r>
              <a:rPr lang="en" sz="1800">
                <a:solidFill>
                  <a:schemeClr val="lt1"/>
                </a:solidFill>
                <a:latin typeface="Ubuntu"/>
                <a:ea typeface="Ubuntu"/>
                <a:cs typeface="Ubuntu"/>
                <a:sym typeface="Ubuntu"/>
              </a:rPr>
              <a:t>Potentiometer -&gt; MISC Items</a:t>
            </a:r>
            <a:r>
              <a:rPr lang="en" sz="1800">
                <a:solidFill>
                  <a:schemeClr val="lt1"/>
                </a:solidFill>
                <a:latin typeface="Ubuntu"/>
                <a:ea typeface="Ubuntu"/>
                <a:cs typeface="Ubuntu"/>
                <a:sym typeface="Ubuntu"/>
              </a:rPr>
              <a:t>. </a:t>
            </a:r>
            <a:endParaRPr sz="1800">
              <a:solidFill>
                <a:schemeClr val="lt1"/>
              </a:solidFill>
              <a:latin typeface="Ubuntu"/>
              <a:ea typeface="Ubuntu"/>
              <a:cs typeface="Ubuntu"/>
              <a:sym typeface="Ubuntu"/>
            </a:endParaRPr>
          </a:p>
          <a:p>
            <a:pPr indent="-342900" lvl="0" marL="457200" rtl="0" algn="l">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Final time for assistance, may host virtual office hours next Monday 7-8.</a:t>
            </a:r>
            <a:endParaRPr sz="1800">
              <a:solidFill>
                <a:schemeClr val="lt1"/>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idx="4294967295" type="title"/>
          </p:nvPr>
        </p:nvSpPr>
        <p:spPr>
          <a:xfrm>
            <a:off x="198525" y="171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Attendance</a:t>
            </a:r>
            <a:endParaRPr>
              <a:solidFill>
                <a:srgbClr val="13B248"/>
              </a:solidFill>
            </a:endParaRPr>
          </a:p>
        </p:txBody>
      </p:sp>
      <p:pic>
        <p:nvPicPr>
          <p:cNvPr id="125" name="Google Shape;125;p28"/>
          <p:cNvPicPr preferRelativeResize="0"/>
          <p:nvPr/>
        </p:nvPicPr>
        <p:blipFill>
          <a:blip r:embed="rId3">
            <a:alphaModFix/>
          </a:blip>
          <a:stretch>
            <a:fillRect/>
          </a:stretch>
        </p:blipFill>
        <p:spPr>
          <a:xfrm>
            <a:off x="2874550" y="874300"/>
            <a:ext cx="3394900" cy="339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it Works</a:t>
            </a:r>
            <a:endParaRPr/>
          </a:p>
        </p:txBody>
      </p:sp>
      <p:sp>
        <p:nvSpPr>
          <p:cNvPr id="131" name="Google Shape;13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the Arduino IDE or Tinkercad to write code (called a “sketch”) in C++.</a:t>
            </a:r>
            <a:endParaRPr/>
          </a:p>
          <a:p>
            <a:pPr indent="-317500" lvl="1" marL="914400" rtl="0" algn="l">
              <a:spcBef>
                <a:spcPts val="0"/>
              </a:spcBef>
              <a:spcAft>
                <a:spcPts val="0"/>
              </a:spcAft>
              <a:buSzPts val="1400"/>
              <a:buChar char="○"/>
            </a:pPr>
            <a:r>
              <a:rPr lang="en"/>
              <a:t>Example: A sketch might turn an LED on for 1 second, then off for 1 second (Blink code).</a:t>
            </a:r>
            <a:endParaRPr/>
          </a:p>
          <a:p>
            <a:pPr indent="-342900" lvl="0" marL="457200" rtl="0" algn="l">
              <a:spcBef>
                <a:spcPts val="0"/>
              </a:spcBef>
              <a:spcAft>
                <a:spcPts val="0"/>
              </a:spcAft>
              <a:buSzPts val="1800"/>
              <a:buChar char="●"/>
            </a:pPr>
            <a:r>
              <a:rPr lang="en"/>
              <a:t>Connect Arduino to your computer via USB, or in Tinkercad, upload virtually.</a:t>
            </a:r>
            <a:endParaRPr/>
          </a:p>
          <a:p>
            <a:pPr indent="-342900" lvl="0" marL="457200" rtl="0" algn="l">
              <a:spcBef>
                <a:spcPts val="0"/>
              </a:spcBef>
              <a:spcAft>
                <a:spcPts val="0"/>
              </a:spcAft>
              <a:buSzPts val="1800"/>
              <a:buChar char="●"/>
            </a:pPr>
            <a:r>
              <a:rPr lang="en"/>
              <a:t>The code is uploaded to the Arduino’s microcontroller </a:t>
            </a:r>
            <a:endParaRPr/>
          </a:p>
          <a:p>
            <a:pPr indent="-342900" lvl="0" marL="457200" rtl="0" algn="l">
              <a:spcBef>
                <a:spcPts val="0"/>
              </a:spcBef>
              <a:spcAft>
                <a:spcPts val="0"/>
              </a:spcAft>
              <a:buSzPts val="1800"/>
              <a:buChar char="●"/>
            </a:pPr>
            <a:r>
              <a:rPr lang="en"/>
              <a:t>The Arduino microcontroller continuously runs the uploaded code in a loop.</a:t>
            </a:r>
            <a:endParaRPr/>
          </a:p>
          <a:p>
            <a:pPr indent="-342900" lvl="0" marL="457200" rtl="0" algn="l">
              <a:spcBef>
                <a:spcPts val="0"/>
              </a:spcBef>
              <a:spcAft>
                <a:spcPts val="0"/>
              </a:spcAft>
              <a:buSzPts val="1800"/>
              <a:buChar char="●"/>
            </a:pPr>
            <a:r>
              <a:rPr lang="en"/>
              <a:t>Inputs are read and processed; outputs are controlled accordingly.</a:t>
            </a:r>
            <a:endParaRPr/>
          </a:p>
          <a:p>
            <a:pPr indent="-342900" lvl="0" marL="457200" rtl="0" algn="l">
              <a:spcBef>
                <a:spcPts val="0"/>
              </a:spcBef>
              <a:spcAft>
                <a:spcPts val="0"/>
              </a:spcAft>
              <a:buSzPts val="1800"/>
              <a:buChar char="●"/>
            </a:pPr>
            <a:r>
              <a:rPr lang="en"/>
              <a:t>Key Components</a:t>
            </a:r>
            <a:endParaRPr/>
          </a:p>
          <a:p>
            <a:pPr indent="-317500" lvl="1" marL="914400" rtl="0" algn="l">
              <a:spcBef>
                <a:spcPts val="0"/>
              </a:spcBef>
              <a:spcAft>
                <a:spcPts val="0"/>
              </a:spcAft>
              <a:buSzPts val="1400"/>
              <a:buChar char="○"/>
            </a:pPr>
            <a:r>
              <a:rPr lang="en"/>
              <a:t>Digital Pins: Send HIGH (on) or LOW (off) signals to control LEDs, motors, etc.</a:t>
            </a:r>
            <a:endParaRPr/>
          </a:p>
          <a:p>
            <a:pPr indent="-317500" lvl="1" marL="914400" rtl="0" algn="l">
              <a:spcBef>
                <a:spcPts val="0"/>
              </a:spcBef>
              <a:spcAft>
                <a:spcPts val="0"/>
              </a:spcAft>
              <a:buSzPts val="1400"/>
              <a:buChar char="○"/>
            </a:pPr>
            <a:r>
              <a:rPr lang="en"/>
              <a:t>Analog Pins: Read variable inputs, like sensor data (e.g., light intensity).</a:t>
            </a:r>
            <a:endParaRPr/>
          </a:p>
          <a:p>
            <a:pPr indent="-317500" lvl="1" marL="914400" rtl="0" algn="l">
              <a:spcBef>
                <a:spcPts val="0"/>
              </a:spcBef>
              <a:spcAft>
                <a:spcPts val="0"/>
              </a:spcAft>
              <a:buSzPts val="1400"/>
              <a:buChar char="○"/>
            </a:pPr>
            <a:r>
              <a:rPr lang="en"/>
              <a:t>Power Supply: Arduino can be powered by USB or external 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TinkerCad</a:t>
            </a:r>
            <a:endParaRPr/>
          </a:p>
        </p:txBody>
      </p:sp>
      <p:sp>
        <p:nvSpPr>
          <p:cNvPr id="137" name="Google Shape;137;p30"/>
          <p:cNvSpPr txBox="1"/>
          <p:nvPr>
            <p:ph idx="1" type="body"/>
          </p:nvPr>
        </p:nvSpPr>
        <p:spPr>
          <a:xfrm>
            <a:off x="311700" y="1152475"/>
            <a:ext cx="668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Tinkercad is a free, web-based platform for designing 3D objects and simulating electronics, including Arduino circuits.</a:t>
            </a:r>
            <a:endParaRPr/>
          </a:p>
          <a:p>
            <a:pPr indent="0" lvl="0" marL="0" rtl="0" algn="l">
              <a:spcBef>
                <a:spcPts val="1200"/>
              </a:spcBef>
              <a:spcAft>
                <a:spcPts val="0"/>
              </a:spcAft>
              <a:buNone/>
            </a:pPr>
            <a:r>
              <a:rPr lang="en"/>
              <a:t>Code and run Arduino projects virtually without needing physical hardware.</a:t>
            </a:r>
            <a:endParaRPr/>
          </a:p>
          <a:p>
            <a:pPr indent="0" lvl="0" marL="0" rtl="0" algn="l">
              <a:spcBef>
                <a:spcPts val="1200"/>
              </a:spcBef>
              <a:spcAft>
                <a:spcPts val="1200"/>
              </a:spcAft>
              <a:buNone/>
            </a:pPr>
            <a:r>
              <a:rPr lang="en"/>
              <a:t>Create a free TinkerCad account: </a:t>
            </a:r>
            <a:r>
              <a:rPr lang="en" u="sng">
                <a:solidFill>
                  <a:schemeClr val="hlink"/>
                </a:solidFill>
                <a:hlinkClick r:id="rId3"/>
              </a:rPr>
              <a:t>https://www.tinkercad.com/join</a:t>
            </a:r>
            <a:r>
              <a:rPr lang="en"/>
              <a:t> </a:t>
            </a:r>
            <a:endParaRPr/>
          </a:p>
        </p:txBody>
      </p:sp>
      <p:pic>
        <p:nvPicPr>
          <p:cNvPr id="138" name="Google Shape;138;p30"/>
          <p:cNvPicPr preferRelativeResize="0"/>
          <p:nvPr/>
        </p:nvPicPr>
        <p:blipFill>
          <a:blip r:embed="rId4">
            <a:alphaModFix/>
          </a:blip>
          <a:stretch>
            <a:fillRect/>
          </a:stretch>
        </p:blipFill>
        <p:spPr>
          <a:xfrm>
            <a:off x="6882071" y="1328400"/>
            <a:ext cx="2030850" cy="2867400"/>
          </a:xfrm>
          <a:prstGeom prst="rect">
            <a:avLst/>
          </a:prstGeom>
          <a:noFill/>
          <a:ln>
            <a:noFill/>
          </a:ln>
        </p:spPr>
      </p:pic>
      <p:sp>
        <p:nvSpPr>
          <p:cNvPr id="139" name="Google Shape;139;p30"/>
          <p:cNvSpPr/>
          <p:nvPr/>
        </p:nvSpPr>
        <p:spPr>
          <a:xfrm>
            <a:off x="6998400" y="3353400"/>
            <a:ext cx="1798200" cy="324000"/>
          </a:xfrm>
          <a:prstGeom prst="flowChartAlternateProcess">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ctrTitle"/>
          </p:nvPr>
        </p:nvSpPr>
        <p:spPr>
          <a:xfrm>
            <a:off x="311700" y="2453350"/>
            <a:ext cx="8520600" cy="3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280" u="sng">
                <a:solidFill>
                  <a:schemeClr val="hlink"/>
                </a:solidFill>
                <a:hlinkClick r:id="rId3"/>
              </a:rPr>
              <a:t>https://www.autodesk.com/education/edu-software/overview?sorting=featured&amp;filters=individual#</a:t>
            </a:r>
            <a:endParaRPr sz="1280"/>
          </a:p>
        </p:txBody>
      </p:sp>
      <p:pic>
        <p:nvPicPr>
          <p:cNvPr descr="a mascot for the philadelphia eagles is standing in front of some fireworks boxes (Provided by Tenor)" id="145" name="Google Shape;145;p31"/>
          <p:cNvPicPr preferRelativeResize="0"/>
          <p:nvPr/>
        </p:nvPicPr>
        <p:blipFill>
          <a:blip r:embed="rId4">
            <a:alphaModFix/>
          </a:blip>
          <a:stretch>
            <a:fillRect/>
          </a:stretch>
        </p:blipFill>
        <p:spPr>
          <a:xfrm>
            <a:off x="1443225" y="1041513"/>
            <a:ext cx="2427725" cy="1364975"/>
          </a:xfrm>
          <a:prstGeom prst="rect">
            <a:avLst/>
          </a:prstGeom>
          <a:noFill/>
          <a:ln>
            <a:noFill/>
          </a:ln>
        </p:spPr>
      </p:pic>
      <p:pic>
        <p:nvPicPr>
          <p:cNvPr descr="a close up of a cat 's face on a red background (Provided by Tenor)" id="146" name="Google Shape;146;p31"/>
          <p:cNvPicPr preferRelativeResize="0"/>
          <p:nvPr/>
        </p:nvPicPr>
        <p:blipFill>
          <a:blip r:embed="rId5">
            <a:alphaModFix/>
          </a:blip>
          <a:stretch>
            <a:fillRect/>
          </a:stretch>
        </p:blipFill>
        <p:spPr>
          <a:xfrm>
            <a:off x="4835750" y="2910620"/>
            <a:ext cx="2827375" cy="1958725"/>
          </a:xfrm>
          <a:prstGeom prst="rect">
            <a:avLst/>
          </a:prstGeom>
          <a:noFill/>
          <a:ln>
            <a:noFill/>
          </a:ln>
        </p:spPr>
      </p:pic>
      <p:pic>
        <p:nvPicPr>
          <p:cNvPr descr="a cat in a bathtub with water being poured over it (Provided by Tenor)" id="147" name="Google Shape;147;p31"/>
          <p:cNvPicPr preferRelativeResize="0"/>
          <p:nvPr/>
        </p:nvPicPr>
        <p:blipFill>
          <a:blip r:embed="rId6">
            <a:alphaModFix/>
          </a:blip>
          <a:stretch>
            <a:fillRect/>
          </a:stretch>
        </p:blipFill>
        <p:spPr>
          <a:xfrm>
            <a:off x="6346899" y="104250"/>
            <a:ext cx="1909250" cy="2302225"/>
          </a:xfrm>
          <a:prstGeom prst="rect">
            <a:avLst/>
          </a:prstGeom>
          <a:noFill/>
          <a:ln>
            <a:noFill/>
          </a:ln>
        </p:spPr>
      </p:pic>
      <p:pic>
        <p:nvPicPr>
          <p:cNvPr descr="a fish is swimming on a white background . (Provided by Tenor)" id="148" name="Google Shape;148;p31"/>
          <p:cNvPicPr preferRelativeResize="0"/>
          <p:nvPr/>
        </p:nvPicPr>
        <p:blipFill>
          <a:blip r:embed="rId7">
            <a:alphaModFix/>
          </a:blip>
          <a:stretch>
            <a:fillRect/>
          </a:stretch>
        </p:blipFill>
        <p:spPr>
          <a:xfrm>
            <a:off x="1154350" y="3001325"/>
            <a:ext cx="2237800" cy="1258200"/>
          </a:xfrm>
          <a:prstGeom prst="rect">
            <a:avLst/>
          </a:prstGeom>
          <a:noFill/>
          <a:ln>
            <a:noFill/>
          </a:ln>
        </p:spPr>
      </p:pic>
      <p:sp>
        <p:nvSpPr>
          <p:cNvPr id="149" name="Google Shape;149;p31"/>
          <p:cNvSpPr txBox="1"/>
          <p:nvPr/>
        </p:nvSpPr>
        <p:spPr>
          <a:xfrm>
            <a:off x="126650" y="130475"/>
            <a:ext cx="6156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Ubuntu"/>
                <a:ea typeface="Ubuntu"/>
                <a:cs typeface="Ubuntu"/>
                <a:sym typeface="Ubuntu"/>
              </a:rPr>
              <a:t>Or you can create an autodesk education account using this link to get access to other autodesk products!</a:t>
            </a:r>
            <a:endParaRPr sz="1800">
              <a:solidFill>
                <a:schemeClr val="lt1"/>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LED/Button</a:t>
            </a:r>
            <a:endParaRPr/>
          </a:p>
        </p:txBody>
      </p:sp>
      <p:sp>
        <p:nvSpPr>
          <p:cNvPr id="155" name="Google Shape;155;p32"/>
          <p:cNvSpPr txBox="1"/>
          <p:nvPr>
            <p:ph idx="1" type="body"/>
          </p:nvPr>
        </p:nvSpPr>
        <p:spPr>
          <a:xfrm>
            <a:off x="311700" y="1152475"/>
            <a:ext cx="279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Parts:</a:t>
            </a:r>
            <a:endParaRPr/>
          </a:p>
          <a:p>
            <a:pPr indent="-317500" lvl="1" marL="914400" rtl="0" algn="l">
              <a:spcBef>
                <a:spcPts val="0"/>
              </a:spcBef>
              <a:spcAft>
                <a:spcPts val="0"/>
              </a:spcAft>
              <a:buSzPts val="1400"/>
              <a:buChar char="○"/>
            </a:pPr>
            <a:r>
              <a:rPr lang="en"/>
              <a:t>220 Ω resistor for LED</a:t>
            </a:r>
            <a:endParaRPr/>
          </a:p>
          <a:p>
            <a:pPr indent="-317500" lvl="1" marL="914400" rtl="0" algn="l">
              <a:spcBef>
                <a:spcPts val="0"/>
              </a:spcBef>
              <a:spcAft>
                <a:spcPts val="0"/>
              </a:spcAft>
              <a:buSzPts val="1400"/>
              <a:buChar char="○"/>
            </a:pPr>
            <a:r>
              <a:rPr lang="en"/>
              <a:t>10k Ω resistor for button</a:t>
            </a:r>
            <a:endParaRPr/>
          </a:p>
          <a:p>
            <a:pPr indent="-317500" lvl="1" marL="914400" rtl="0" algn="l">
              <a:spcBef>
                <a:spcPts val="0"/>
              </a:spcBef>
              <a:spcAft>
                <a:spcPts val="0"/>
              </a:spcAft>
              <a:buSzPts val="1400"/>
              <a:buChar char="○"/>
            </a:pPr>
            <a:r>
              <a:rPr lang="en"/>
              <a:t>Button</a:t>
            </a:r>
            <a:endParaRPr/>
          </a:p>
          <a:p>
            <a:pPr indent="-342900" lvl="0" marL="457200" rtl="0" algn="l">
              <a:spcBef>
                <a:spcPts val="0"/>
              </a:spcBef>
              <a:spcAft>
                <a:spcPts val="0"/>
              </a:spcAft>
              <a:buSzPts val="1800"/>
              <a:buChar char="●"/>
            </a:pPr>
            <a:r>
              <a:rPr lang="en"/>
              <a:t>Function:</a:t>
            </a:r>
            <a:endParaRPr/>
          </a:p>
          <a:p>
            <a:pPr indent="-317500" lvl="1" marL="914400" rtl="0" algn="l">
              <a:spcBef>
                <a:spcPts val="0"/>
              </a:spcBef>
              <a:spcAft>
                <a:spcPts val="0"/>
              </a:spcAft>
              <a:buSzPts val="1400"/>
              <a:buChar char="○"/>
            </a:pPr>
            <a:r>
              <a:rPr lang="en"/>
              <a:t>Turns on an LED whenever a button is pressed </a:t>
            </a:r>
            <a:endParaRPr/>
          </a:p>
        </p:txBody>
      </p:sp>
      <p:pic>
        <p:nvPicPr>
          <p:cNvPr id="156" name="Google Shape;156;p32"/>
          <p:cNvPicPr preferRelativeResize="0"/>
          <p:nvPr/>
        </p:nvPicPr>
        <p:blipFill>
          <a:blip r:embed="rId3">
            <a:alphaModFix/>
          </a:blip>
          <a:stretch>
            <a:fillRect/>
          </a:stretch>
        </p:blipFill>
        <p:spPr>
          <a:xfrm>
            <a:off x="3102300" y="1751250"/>
            <a:ext cx="6041701" cy="224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Servo w/ Potentiometer</a:t>
            </a:r>
            <a:endParaRPr/>
          </a:p>
        </p:txBody>
      </p:sp>
      <p:sp>
        <p:nvSpPr>
          <p:cNvPr id="162" name="Google Shape;162;p33"/>
          <p:cNvSpPr txBox="1"/>
          <p:nvPr>
            <p:ph idx="1" type="body"/>
          </p:nvPr>
        </p:nvSpPr>
        <p:spPr>
          <a:xfrm>
            <a:off x="311700" y="1152475"/>
            <a:ext cx="2798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Parts:</a:t>
            </a:r>
            <a:endParaRPr/>
          </a:p>
          <a:p>
            <a:pPr indent="-317500" lvl="1" marL="914400" rtl="0" algn="l">
              <a:spcBef>
                <a:spcPts val="0"/>
              </a:spcBef>
              <a:spcAft>
                <a:spcPts val="0"/>
              </a:spcAft>
              <a:buSzPts val="1400"/>
              <a:buChar char="○"/>
            </a:pPr>
            <a:r>
              <a:rPr lang="en"/>
              <a:t>Arduino Uno R3</a:t>
            </a:r>
            <a:endParaRPr/>
          </a:p>
          <a:p>
            <a:pPr indent="-317500" lvl="1" marL="914400" rtl="0" algn="l">
              <a:spcBef>
                <a:spcPts val="0"/>
              </a:spcBef>
              <a:spcAft>
                <a:spcPts val="0"/>
              </a:spcAft>
              <a:buSzPts val="1400"/>
              <a:buChar char="○"/>
            </a:pPr>
            <a:r>
              <a:rPr lang="en"/>
              <a:t>Servo</a:t>
            </a:r>
            <a:endParaRPr/>
          </a:p>
          <a:p>
            <a:pPr indent="-317500" lvl="1" marL="914400" rtl="0" algn="l">
              <a:spcBef>
                <a:spcPts val="0"/>
              </a:spcBef>
              <a:spcAft>
                <a:spcPts val="0"/>
              </a:spcAft>
              <a:buSzPts val="1400"/>
              <a:buChar char="○"/>
            </a:pPr>
            <a:r>
              <a:rPr lang="en"/>
              <a:t>Potentiometer</a:t>
            </a:r>
            <a:endParaRPr/>
          </a:p>
          <a:p>
            <a:pPr indent="-342900" lvl="0" marL="457200" rtl="0" algn="l">
              <a:spcBef>
                <a:spcPts val="0"/>
              </a:spcBef>
              <a:spcAft>
                <a:spcPts val="0"/>
              </a:spcAft>
              <a:buSzPts val="1800"/>
              <a:buChar char="●"/>
            </a:pPr>
            <a:r>
              <a:rPr lang="en"/>
              <a:t>Function:</a:t>
            </a:r>
            <a:endParaRPr/>
          </a:p>
          <a:p>
            <a:pPr indent="-317500" lvl="1" marL="914400" rtl="0" algn="l">
              <a:spcBef>
                <a:spcPts val="0"/>
              </a:spcBef>
              <a:spcAft>
                <a:spcPts val="0"/>
              </a:spcAft>
              <a:buSzPts val="1400"/>
              <a:buChar char="○"/>
            </a:pPr>
            <a:r>
              <a:rPr lang="en"/>
              <a:t>Control a servo’s position by using a potentiometer</a:t>
            </a:r>
            <a:endParaRPr/>
          </a:p>
        </p:txBody>
      </p:sp>
      <p:pic>
        <p:nvPicPr>
          <p:cNvPr id="163" name="Google Shape;163;p33"/>
          <p:cNvPicPr preferRelativeResize="0"/>
          <p:nvPr/>
        </p:nvPicPr>
        <p:blipFill>
          <a:blip r:embed="rId3">
            <a:alphaModFix/>
          </a:blip>
          <a:stretch>
            <a:fillRect/>
          </a:stretch>
        </p:blipFill>
        <p:spPr>
          <a:xfrm>
            <a:off x="3110400" y="1207437"/>
            <a:ext cx="6033600" cy="272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Measuring Distance with an Ultrasonic Sensor</a:t>
            </a:r>
            <a:endParaRPr/>
          </a:p>
        </p:txBody>
      </p:sp>
      <p:sp>
        <p:nvSpPr>
          <p:cNvPr id="169" name="Google Shape;169;p34"/>
          <p:cNvSpPr txBox="1"/>
          <p:nvPr>
            <p:ph idx="1" type="body"/>
          </p:nvPr>
        </p:nvSpPr>
        <p:spPr>
          <a:xfrm>
            <a:off x="84900" y="1017725"/>
            <a:ext cx="247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Parts:</a:t>
            </a:r>
            <a:endParaRPr/>
          </a:p>
          <a:p>
            <a:pPr indent="-317500" lvl="1" marL="914400" rtl="0" algn="l">
              <a:spcBef>
                <a:spcPts val="0"/>
              </a:spcBef>
              <a:spcAft>
                <a:spcPts val="0"/>
              </a:spcAft>
              <a:buSzPts val="1400"/>
              <a:buChar char="○"/>
            </a:pPr>
            <a:r>
              <a:rPr lang="en"/>
              <a:t>Arduino Uno R3</a:t>
            </a:r>
            <a:endParaRPr/>
          </a:p>
          <a:p>
            <a:pPr indent="-317500" lvl="1" marL="914400" rtl="0" algn="l">
              <a:spcBef>
                <a:spcPts val="0"/>
              </a:spcBef>
              <a:spcAft>
                <a:spcPts val="0"/>
              </a:spcAft>
              <a:buSzPts val="1400"/>
              <a:buChar char="○"/>
            </a:pPr>
            <a:r>
              <a:rPr lang="en"/>
              <a:t>Ultrasonic Sensor</a:t>
            </a:r>
            <a:endParaRPr/>
          </a:p>
          <a:p>
            <a:pPr indent="-342900" lvl="0" marL="457200" rtl="0" algn="l">
              <a:spcBef>
                <a:spcPts val="0"/>
              </a:spcBef>
              <a:spcAft>
                <a:spcPts val="0"/>
              </a:spcAft>
              <a:buSzPts val="1800"/>
              <a:buChar char="●"/>
            </a:pPr>
            <a:r>
              <a:rPr lang="en"/>
              <a:t>Function:</a:t>
            </a:r>
            <a:endParaRPr/>
          </a:p>
          <a:p>
            <a:pPr indent="-317500" lvl="1" marL="914400" rtl="0" algn="l">
              <a:spcBef>
                <a:spcPts val="0"/>
              </a:spcBef>
              <a:spcAft>
                <a:spcPts val="0"/>
              </a:spcAft>
              <a:buSzPts val="1400"/>
              <a:buChar char="○"/>
            </a:pPr>
            <a:r>
              <a:rPr lang="en"/>
              <a:t>Measure the distance of an object.</a:t>
            </a:r>
            <a:endParaRPr/>
          </a:p>
        </p:txBody>
      </p:sp>
      <p:pic>
        <p:nvPicPr>
          <p:cNvPr id="170" name="Google Shape;170;p34"/>
          <p:cNvPicPr preferRelativeResize="0"/>
          <p:nvPr/>
        </p:nvPicPr>
        <p:blipFill>
          <a:blip r:embed="rId3">
            <a:alphaModFix/>
          </a:blip>
          <a:stretch>
            <a:fillRect/>
          </a:stretch>
        </p:blipFill>
        <p:spPr>
          <a:xfrm>
            <a:off x="2715000" y="1170125"/>
            <a:ext cx="6276599" cy="29940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